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4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783460ef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专题5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光电效应与原子能级跃迁问题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e7723be93348528ddcabda#tid=68ef0a9e66391f0009f97a3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10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2_1#d50c8d3bd.choices?vop=1&amp;pid=c5ed23623&amp;color=0,0,0&amp;vtp=1&amp;bt=1&amp;bb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A.光Ⅰ比光Ⅱ有更显著的波动性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.两种光分别照射阴极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产生的光电子到达阳极A的最大动能之差为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.滑片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移动，电流表示数为零时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对应的电压表示数比Ⅱ的大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.用光Ⅰ和光Ⅱ以相同入射角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&lt;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𝜃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&lt;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∘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照射同一平行玻璃砖，光Ⅰ的侧移量小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12_1#d50c8d3bd.choices?vop=1&amp;pid=c5ed2362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1_1#d50c8d3bd.bracket?vop=1&amp;pid=c5ed23623&amp;color=0,0,0&amp;vpa=4&amp;vtp=1&amp;bbb=1&amp;answeroption=BC"/>
          <p:cNvSpPr txBox="1"/>
          <p:nvPr/>
        </p:nvSpPr>
        <p:spPr>
          <a:xfrm>
            <a:off x="595376" y="1502860"/>
            <a:ext cx="397545" cy="47705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  <p:sp>
        <p:nvSpPr>
          <p:cNvPr id="4" name="QC_4_AN.11_2#d50c8d3bd.bracket?vop=1&amp;pid=c5ed23623&amp;color=0,0,0&amp;vpa=4&amp;vtp=1&amp;bbb=1&amp;answeroption=BC"/>
          <p:cNvSpPr txBox="1"/>
          <p:nvPr/>
        </p:nvSpPr>
        <p:spPr>
          <a:xfrm>
            <a:off x="595376" y="1985460"/>
            <a:ext cx="688975" cy="47244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3_1#d50c8d3bd?vop=1&amp;vop=1&amp;pid=c5ed23623&amp;color=0,0,0&amp;vtp=1&amp;bt=1&amp;bbb=1&amp;hb=1"/>
              <p:cNvSpPr/>
              <p:nvPr/>
            </p:nvSpPr>
            <p:spPr>
              <a:xfrm>
                <a:off x="722376" y="972000"/>
                <a:ext cx="10753344" cy="4551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氢原子从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能级产生可见光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Ⅰ的光子能量为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38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eV</m:t>
                        </m:r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40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eV</m:t>
                        </m:r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能级产生可见光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Ⅱ的光子能量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51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eV</m:t>
                        </m:r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40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eV</m:t>
                        </m:r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,可知光Ⅰ的光子能量较大,频率较大,比光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Ⅱ有更显著的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,故A错误；根据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逸出功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,可知两种光分别照射阴极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产生的光电子的最大初动能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之差等于光子能量之差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89</m:t>
                        </m:r>
                      </m:e>
                    </m:d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,根据动能定理有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,可知到达阳极A的最大动能之差为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,故B正确；滑片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移动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,光电管的反向电压变大,当光电流为零时满足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逸出功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可知光Ⅰ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对应的遏止电压较大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,即电流表示数为零时光Ⅰ对应的电压表示数比光Ⅱ的大,故C正确；光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Ⅰ频率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较大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,玻璃砖对其折射率较大,可知用光Ⅰ和光Ⅱ以相同入射角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&lt;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𝜃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&lt;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90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∘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照射同一平行玻璃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,光Ⅰ的侧移量大,故D错误.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13_1#d50c8d3bd?vop=1&amp;vop=1&amp;pid=c5ed2362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551934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r="-756" b="-9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c5ed23623.fixed?pid=783460ef4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</a:t>
            </a:r>
            <a:endParaRPr lang="en-US" altLang="zh-CN" sz="7200" dirty="0"/>
          </a:p>
        </p:txBody>
      </p:sp>
      <p:sp>
        <p:nvSpPr>
          <p:cNvPr id="3" name="C_3#c5ed23623.fixed?pid=783460ef4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专题5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光电效应与原子能级跃迁问题</a:t>
            </a:r>
            <a:endParaRPr lang="en-US" altLang="zh-CN" sz="4400" dirty="0"/>
          </a:p>
        </p:txBody>
      </p:sp>
      <p:pic>
        <p:nvPicPr>
          <p:cNvPr id="4" name="C_3#c5ed23623.fixed?pid=783460ef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c5ed23623.fixed?pid=783460ef4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14cd06f7a?vop=1&amp;pid=c5ed23623&amp;color=0,0,0&amp;vtp=1&amp;bt=1&amp;bbb=1&amp;hb=1"/>
              <p:cNvSpPr/>
              <p:nvPr/>
            </p:nvSpPr>
            <p:spPr>
              <a:xfrm>
                <a:off x="722376" y="969265"/>
                <a:ext cx="10753344" cy="868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1.已知氢原子的基态能量为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，激发态能量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，3，4,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⋯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，普朗克常量为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空中的光速为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能使氢原子从第一激发态电离的光子的最大波长为(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1_1#14cd06f7a?vop=1&amp;pid=c5ed2362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868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r="-319" b="-52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14cd06f7a.bracket?vop=1&amp;pid=c5ed23623&amp;color=0,0,0&amp;vpa=1&amp;vtp=1"/>
          <p:cNvSpPr/>
          <p:nvPr/>
        </p:nvSpPr>
        <p:spPr>
          <a:xfrm>
            <a:off x="8221853" y="1432815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14cd06f7a.choices?vop=1&amp;pid=c5ed23623&amp;color=0,0,0&amp;vtp=1&amp;bbb=1"/>
              <p:cNvSpPr/>
              <p:nvPr/>
            </p:nvSpPr>
            <p:spPr>
              <a:xfrm>
                <a:off x="722376" y="1846326"/>
                <a:ext cx="10753344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200"/>
                  </a:lnSpc>
                  <a:tabLst>
                    <a:tab pos="2751455" algn="l"/>
                    <a:tab pos="5477510" algn="l"/>
                    <a:tab pos="82162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1_2#14cd06f7a.choices?vop=1&amp;pid=c5ed2362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6326"/>
                <a:ext cx="10753344" cy="533400"/>
              </a:xfrm>
              <a:prstGeom prst="rect">
                <a:avLst/>
              </a:prstGeom>
              <a:blipFill rotWithShape="1">
                <a:blip r:embed="rId2"/>
                <a:stretch>
                  <a:fillRect l="-4" t="-71" b="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_1#14cd06f7a?vop=1&amp;vop=1&amp;pid=c5ed23623&amp;color=0,0,0&amp;vtp=1&amp;bt=1&amp;bbb=1&amp;hb=1"/>
              <p:cNvSpPr/>
              <p:nvPr/>
            </p:nvSpPr>
            <p:spPr>
              <a:xfrm>
                <a:off x="722376" y="972000"/>
                <a:ext cx="10753344" cy="101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能使氢原子从第一激发态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</a:t>
                </a:r>
                <a14:m>
                  <m:oMath xmlns:m="http://schemas.openxmlformats.org/officeDocument/2006/math">
                    <m:r>
                      <a:rPr lang="en-US" altLang="zh-CN" sz="2200" b="0" i="0" smtClean="0">
                        <a:solidFill>
                          <a:srgbClr val="639319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电离的光子的最小能量为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光子的最大波长为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,选项C正确.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3_1#14cd06f7a?vop=1&amp;vop=1&amp;pid=c5ed2362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016000"/>
              </a:xfrm>
              <a:prstGeom prst="rect">
                <a:avLst/>
              </a:prstGeom>
              <a:blipFill rotWithShape="1">
                <a:blip r:embed="rId1"/>
                <a:stretch>
                  <a:fillRect l="-4" t="-44" b="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ef5153545?vop=1&amp;pid=c5ed23623&amp;color=0,0,0&amp;vtp=1&amp;bt=1&amp;bbb=1&amp;hb=1"/>
              <p:cNvSpPr/>
              <p:nvPr/>
            </p:nvSpPr>
            <p:spPr>
              <a:xfrm>
                <a:off x="722376" y="972000"/>
                <a:ext cx="10753344" cy="167182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[河南开封多校2025高二下联考]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氢原子能级如图甲所示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.用某一频率的光照射一群处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于基态的氢原子后向低能级跃迁时能发出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6种频率的光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，分别用这些频率的光照射图乙电路的阴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，其中只有3种不同频率的光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能够发生光电效应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，用如图乙所示的电路研究光电效应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规律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，可得电压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与光电流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之间的关系如图丙所示，元电荷为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4_1#ef5153545?vop=1&amp;pid=c5ed2362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671828"/>
              </a:xfrm>
              <a:prstGeom prst="rect">
                <a:avLst/>
              </a:prstGeom>
              <a:blipFill rotWithShape="1">
                <a:blip r:embed="rId1"/>
                <a:stretch>
                  <a:fillRect l="-4" t="-27" b="-25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ef5153545.bracket?vop=1&amp;pid=c5ed23623&amp;color=0,0,0&amp;vpa=2&amp;vtp=1&amp;bbb=1"/>
          <p:cNvSpPr/>
          <p:nvPr/>
        </p:nvSpPr>
        <p:spPr>
          <a:xfrm>
            <a:off x="10073894" y="2259399"/>
            <a:ext cx="557213" cy="3799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CD</a:t>
            </a:r>
            <a:endParaRPr lang="en-US" altLang="zh-CN" sz="2000" dirty="0"/>
          </a:p>
        </p:txBody>
      </p:sp>
      <p:pic>
        <p:nvPicPr>
          <p:cNvPr id="4" name="QC_4_BD.4_3#ef5153545?iti=1&amp;htil=1&amp;vop=1&amp;pid=c5ed2362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7672" y="2781622"/>
            <a:ext cx="1124712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4_4#ef5153545?iti=2&amp;htil=1&amp;vop=1&amp;pid=c5ed2362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77840" y="2918782"/>
            <a:ext cx="1042416" cy="115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4_BD.4_5#ef5153545?iti=3&amp;htil=1&amp;vop=1&amp;pid=c5ed23623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41664" y="2973646"/>
            <a:ext cx="1874520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4_BD.4_6#ef5153545?iti=1&amp;htil=1&amp;vop=1&amp;pid=c5ed23623&amp;color=0,0,0&amp;vtp=1"/>
          <p:cNvSpPr/>
          <p:nvPr/>
        </p:nvSpPr>
        <p:spPr>
          <a:xfrm>
            <a:off x="2354453" y="4197926"/>
            <a:ext cx="311150" cy="38798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41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8" name="QC_4_BD.4_7#ef5153545?iti=2&amp;htil=1&amp;vop=1&amp;pid=c5ed23623&amp;color=0,0,0&amp;vtp=1"/>
          <p:cNvSpPr/>
          <p:nvPr/>
        </p:nvSpPr>
        <p:spPr>
          <a:xfrm>
            <a:off x="5943473" y="4197926"/>
            <a:ext cx="311150" cy="38798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41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p:sp>
        <p:nvSpPr>
          <p:cNvPr id="9" name="QC_4_BD.4_8#ef5153545?iti=3&amp;htil=1&amp;vop=1&amp;pid=c5ed23623&amp;color=0,0,0&amp;vtp=1"/>
          <p:cNvSpPr/>
          <p:nvPr/>
        </p:nvSpPr>
        <p:spPr>
          <a:xfrm>
            <a:off x="9523349" y="4197926"/>
            <a:ext cx="311150" cy="38798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41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QC_4_BD.4_9#ef5153545.choices?vop=1&amp;pid=c5ed23623&amp;color=0,0,0&amp;vtp=1&amp;bbb=1"/>
              <p:cNvSpPr/>
              <p:nvPr/>
            </p:nvSpPr>
            <p:spPr>
              <a:xfrm>
                <a:off x="722376" y="4597722"/>
                <a:ext cx="10753344" cy="16701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A.当滑片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端移动时，光电流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将增大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.阴极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材料的逸出功大于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光照射得到的饱和光电流最弱，但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光光子能量最大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.图丙中3条图线对应的遏止电压，一定有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10" name="QC_4_BD.4_9#ef5153545.choices?vop=1&amp;pid=c5ed2362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597722"/>
                <a:ext cx="10753344" cy="1670177"/>
              </a:xfrm>
              <a:prstGeom prst="rect">
                <a:avLst/>
              </a:prstGeom>
              <a:blipFill rotWithShape="1">
                <a:blip r:embed="rId5"/>
                <a:stretch>
                  <a:fillRect l="-4" t="-19" b="-26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6_1#ef5153545?vop=1&amp;vop=1&amp;pid=c5ed23623&amp;color=0,0,0&amp;vtp=1&amp;bt=1&amp;bbb=1&amp;hb=1"/>
              <p:cNvSpPr/>
              <p:nvPr/>
            </p:nvSpPr>
            <p:spPr>
              <a:xfrm>
                <a:off x="722376" y="972000"/>
                <a:ext cx="10753344" cy="4132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当滑片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端移动时,加在光电管上的反向电压变大,可知光电流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将减小,A错误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；用某一频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率的光照射一群处于基态的氢原子后向低能级跃迁时能发出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6种频率的光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,可知氢原子从基态跃迁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能级,其中只有3种不同频率的光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照射阴极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能够发生光电效应,可知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3种光分别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对应的三个较大的能级跃迁是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,辐射光子的能量分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别为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,则阴极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材料的逸出功小于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光照射得到的饱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和光电流最弱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,由题图丙可知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光的遏止电压最大,根据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遏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逸出功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光光子能量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最大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,C正确；由题图丙可知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光遏止电压最小,则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光的光子能量最小,即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光的光子能量为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光的光子能量为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遏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逸出功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𝑏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sub>
                        </m:sSub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6_1#ef5153545?vop=1&amp;vop=1&amp;pid=c5ed2362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132834"/>
              </a:xfrm>
              <a:prstGeom prst="rect">
                <a:avLst/>
              </a:prstGeom>
              <a:blipFill rotWithShape="1">
                <a:blip r:embed="rId1"/>
                <a:stretch>
                  <a:fillRect l="-4" t="-11" r="-833" b="-10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7_1#9620229f3?htil=2&amp;vop=1&amp;pid=c5ed2362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85615" y="1054295"/>
            <a:ext cx="1938528" cy="222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7_2#9620229f3?htil=2&amp;vop=1&amp;pid=c5ed23623&amp;color=0,0,0&amp;vtp=1&amp;bt=1&amp;bbb=1&amp;hb=1"/>
              <p:cNvSpPr/>
              <p:nvPr/>
            </p:nvSpPr>
            <p:spPr>
              <a:xfrm>
                <a:off x="722376" y="972000"/>
                <a:ext cx="8686800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3.如图所示为氢原子的能级示意图，已知锌的逸出功是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，那么对氢原子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在能级跃迁过程中发射或吸收光子的特征认识正确的是(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4_BD.7_2#9620229f3?htil=2&amp;vop=1&amp;pid=c5ed2362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8686800" cy="843153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r="-895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8_1#9620229f3.bracket?vop=1&amp;pid=c5ed23623&amp;color=0,0,0&amp;vpa=3&amp;vtp=1"/>
          <p:cNvSpPr/>
          <p:nvPr/>
        </p:nvSpPr>
        <p:spPr>
          <a:xfrm>
            <a:off x="7018401" y="14101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7_3#9620229f3.choices?htil=2&amp;vop=1&amp;pid=c5ed23623&amp;color=0,0,0&amp;vtp=1&amp;bbb=1&amp;hb=1"/>
              <p:cNvSpPr/>
              <p:nvPr/>
            </p:nvSpPr>
            <p:spPr>
              <a:xfrm>
                <a:off x="722376" y="1824677"/>
                <a:ext cx="8686800" cy="2735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A.一群处于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能级的氢原子向基态跃迁时，能放出8种不同频率的光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.一群处于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能级的氢原子向基态跃迁时，发出的光照射锌板，其中有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不同频率的光能使锌板发生光电效应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.用能量为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的光子照射，可使处于基态的氢原子跃迁到激发态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.假设氢原子从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能级向较低的各能级跃迁的概率均为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个处于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能级的氢原子，跃迁过程中辐射的光子的总数为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7_3#9620229f3.choices?htil=2&amp;vop=1&amp;pid=c5ed2362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8686800" cy="2735834"/>
              </a:xfrm>
              <a:prstGeom prst="rect">
                <a:avLst/>
              </a:prstGeom>
              <a:blipFill rotWithShape="1">
                <a:blip r:embed="rId3"/>
                <a:stretch>
                  <a:fillRect l="-4" t="-12" r="-566" b="-16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9_1#9620229f3?vop=1&amp;vop=1&amp;pid=c5ed23623&amp;color=0,0,0&amp;vtp=1&amp;bt=1&amp;bbb=1&amp;hb=1"/>
              <p:cNvSpPr/>
              <p:nvPr/>
            </p:nvSpPr>
            <p:spPr>
              <a:xfrm>
                <a:off x="722376" y="969264"/>
                <a:ext cx="10753344" cy="526396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一群处于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能级的氢原子向基态跃迁时,能放出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d>
                          <m:d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e>
                        </m:d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种不同频率的光,A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一群处于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能级的氢原子向基态跃迁时,发出的光照射锌板,其中从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能级跃迁到基态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能级跃迁到基态、从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能级跃迁到基态、从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能级跃迁到基态产生的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4种不同频率的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光子能量大于锌的逸出功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,故有4种不同频率的光能使锌板发生光电效应,B正确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；用能量为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的光子照射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,处于基态的氢原子吸收光子后的能量为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,氢原子没有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能量的激发态,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故不发生跃迁,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错误；假设氢原子从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能级向较低的各能级跃迁的概率均为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能级的氢原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,直接跃迁到基态的氢原子个数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,跃迁到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能级的氢原子个数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能级的氢原子继续跃迁到基态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,跃迁过程中辐射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的光子的总数为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9_1#9620229f3?vop=1&amp;vop=1&amp;pid=c5ed2362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5263960"/>
              </a:xfrm>
              <a:prstGeom prst="rect">
                <a:avLst/>
              </a:prstGeom>
              <a:blipFill rotWithShape="1">
                <a:blip r:embed="rId1"/>
                <a:stretch>
                  <a:fillRect l="-4" t="-5" r="-2710" b="-8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0_1#d50c8d3bd?vop=1&amp;pid=c5ed23623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[河北多校2025高二下联考]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氢原子的能级图如图甲所示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，大量处于某激发态的氢原子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跃迁时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，会产生四种频率的可见光.氢原子从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能级产生可见光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级跃迁到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能级产生可见光Ⅱ.用这两种光分别照射如图乙所示的实验装置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，都能发生光电效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10_1#d50c8d3bd?vop=1&amp;pid=c5ed2362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1175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4_BD.10_3#d50c8d3bd?iti=4&amp;htil=1&amp;vop=1&amp;pid=c5ed2362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67128" y="2866077"/>
            <a:ext cx="2487168" cy="244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10_4#d50c8d3bd?iti=5&amp;htil=1&amp;vop=1&amp;pid=c5ed2362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36992" y="3314133"/>
            <a:ext cx="1700784" cy="1993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10_5#d50c8d3bd?iti=4&amp;htil=1&amp;vop=1&amp;pid=c5ed23623&amp;color=0,0,0&amp;vtp=1"/>
          <p:cNvSpPr/>
          <p:nvPr/>
        </p:nvSpPr>
        <p:spPr>
          <a:xfrm>
            <a:off x="3255137" y="5434525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7" name="QC_4_BD.10_6#d50c8d3bd?iti=5&amp;htil=1&amp;vop=1&amp;pid=c5ed23623&amp;color=0,0,0&amp;vtp=1"/>
          <p:cNvSpPr/>
          <p:nvPr/>
        </p:nvSpPr>
        <p:spPr>
          <a:xfrm>
            <a:off x="8631810" y="5434525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2817</Words>
  <Application>WPS 演示</Application>
  <PresentationFormat>宽屏</PresentationFormat>
  <Paragraphs>96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Cambria Math</vt:lpstr>
      <vt:lpstr>Cambria Math</vt:lpstr>
      <vt:lpstr>Cambria Math</vt:lpstr>
      <vt:lpstr>仿宋</vt:lpstr>
      <vt:lpstr>仿宋</vt:lpstr>
      <vt:lpstr>华文细黑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少年如他</cp:lastModifiedBy>
  <cp:revision>4</cp:revision>
  <dcterms:created xsi:type="dcterms:W3CDTF">2025-10-15T04:27:00Z</dcterms:created>
  <dcterms:modified xsi:type="dcterms:W3CDTF">2025-10-22T01:47:30Z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190BBF42F4C1422A81BF0BD18DB326A1_12</vt:lpwstr>
  </property>
  <property fmtid="{D5CDD505-2E9C-101B-9397-08002B2CF9AE}" pid="3" name="KSOProductBuildVer">
    <vt:lpwstr>2052-12.1.0.23125</vt:lpwstr>
  </property>
</Properties>
</file>